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4"/>
    <p:sldMasterId id="2147483685" r:id="rId5"/>
    <p:sldMasterId id="2147483735" r:id="rId6"/>
  </p:sldMasterIdLst>
  <p:notesMasterIdLst>
    <p:notesMasterId r:id="rId16"/>
  </p:notesMasterIdLst>
  <p:sldIdLst>
    <p:sldId id="352" r:id="rId7"/>
    <p:sldId id="355" r:id="rId8"/>
    <p:sldId id="358" r:id="rId9"/>
    <p:sldId id="359" r:id="rId10"/>
    <p:sldId id="360" r:id="rId11"/>
    <p:sldId id="361" r:id="rId12"/>
    <p:sldId id="362" r:id="rId13"/>
    <p:sldId id="363" r:id="rId14"/>
    <p:sldId id="35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85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E2B77B-11B9-433F-B1E5-4E2E1CA82E8A}" v="3" dt="2021-10-25T17:53:03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1" autoAdjust="0"/>
    <p:restoredTop sz="87075" autoAdjust="0"/>
  </p:normalViewPr>
  <p:slideViewPr>
    <p:cSldViewPr snapToGrid="0">
      <p:cViewPr varScale="1">
        <p:scale>
          <a:sx n="99" d="100"/>
          <a:sy n="99" d="100"/>
        </p:scale>
        <p:origin x="954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273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6C088-6297-4CFE-9375-45F4B75D71FD}" type="datetimeFigureOut">
              <a:rPr lang="en-US" smtClean="0"/>
              <a:pPr/>
              <a:t>10/6/2022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035E9-57D7-4F52-82E1-8D3961BC2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67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945E-7864-4723-8729-7C852F2C4988}" type="datetimeFigureOut">
              <a:rPr lang="en-US" smtClean="0"/>
              <a:pPr/>
              <a:t>10/6/2022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Template background-INTERIOR-fina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0" y="6793518"/>
            <a:ext cx="12192000" cy="0"/>
          </a:xfrm>
          <a:prstGeom prst="line">
            <a:avLst/>
          </a:prstGeom>
          <a:ln w="127000">
            <a:solidFill>
              <a:srgbClr val="2F8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945E-7864-4723-8729-7C852F2C4988}" type="datetimeFigureOut">
              <a:rPr lang="en-US" smtClean="0"/>
              <a:pPr/>
              <a:t>10/6/2022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Template background-INTERIOR-fina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0" y="6793518"/>
            <a:ext cx="12192000" cy="0"/>
          </a:xfrm>
          <a:prstGeom prst="line">
            <a:avLst/>
          </a:prstGeom>
          <a:ln w="127000">
            <a:solidFill>
              <a:srgbClr val="2F8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694" y="1731645"/>
            <a:ext cx="10593705" cy="43945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2955" y="2097405"/>
            <a:ext cx="5061586" cy="4028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5555" y="2097405"/>
            <a:ext cx="5061586" cy="4028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10/6/2022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6165" y="274638"/>
            <a:ext cx="7976235" cy="1143000"/>
          </a:xfrm>
        </p:spPr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10/6/2022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84308-9092-4A89-B9DD-20C1722ED300}" type="datetimeFigureOut">
              <a:rPr lang="en-US" smtClean="0"/>
              <a:pPr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F317F-0DE2-430B-B4F9-86107375C81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CTS- PP template-TITLE PAGE- BLANK TITLE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491" y="0"/>
            <a:ext cx="12189023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26129" y="400368"/>
            <a:ext cx="819340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2143125"/>
            <a:ext cx="11182350" cy="3983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3945E-7864-4723-8729-7C852F2C4988}" type="datetimeFigureOut">
              <a:rPr lang="en-US" smtClean="0"/>
              <a:pPr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BCB29-EC4F-4109-A054-3A6806E8A892}" type="datetimeFigureOut">
              <a:rPr lang="en-US" smtClean="0"/>
              <a:pPr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CTS- PP template background-INTERIOR-final.jp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491" y="0"/>
            <a:ext cx="12189023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9" r:id="rId3"/>
    <p:sldLayoutId id="214748374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CTS- PP template-TITLE PAGE- BLANK TIT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1" y="0"/>
            <a:ext cx="12189023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5335" y="2960813"/>
            <a:ext cx="5305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 Area Selection Process</a:t>
            </a:r>
          </a:p>
        </p:txBody>
      </p:sp>
    </p:spTree>
    <p:extLst>
      <p:ext uri="{BB962C8B-B14F-4D97-AF65-F5344CB8AC3E}">
        <p14:creationId xmlns:p14="http://schemas.microsoft.com/office/powerpoint/2010/main" val="4192052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/>
          <p:cNvSpPr txBox="1">
            <a:spLocks/>
          </p:cNvSpPr>
          <p:nvPr/>
        </p:nvSpPr>
        <p:spPr>
          <a:xfrm>
            <a:off x="421004" y="2077208"/>
            <a:ext cx="8917305" cy="42973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>
                <a:effectLst/>
                <a:ea typeface="Arial" panose="020B0604020202020204" pitchFamily="34" charset="0"/>
              </a:rPr>
              <a:t>BCTS is a self-supporting program within FLNRORD.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effectLst/>
                <a:ea typeface="Arial" panose="020B0604020202020204" pitchFamily="34" charset="0"/>
              </a:rPr>
              <a:t>BCTS is a Crown agency; it is a licensor and is never a licensee.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20716" y="473608"/>
            <a:ext cx="5433848" cy="8510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CA" sz="4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Background</a:t>
            </a:r>
          </a:p>
        </p:txBody>
      </p:sp>
      <p:pic>
        <p:nvPicPr>
          <p:cNvPr id="7" name="Picture 6" descr="BCTS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17871" y="5669955"/>
            <a:ext cx="2023234" cy="8938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/>
          <p:cNvSpPr txBox="1">
            <a:spLocks/>
          </p:cNvSpPr>
          <p:nvPr/>
        </p:nvSpPr>
        <p:spPr>
          <a:xfrm>
            <a:off x="421004" y="2077208"/>
            <a:ext cx="8917305" cy="42973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sz="28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Goal: To provide credible representative price and cost benchmark data for the market pricing system (MPS) through auctions of public timber. </a:t>
            </a:r>
            <a:endParaRPr kumimoji="0" lang="en-CA" sz="28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Relevant Objectives: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Sell the full BCTS apportionment over the business cycle, consistent with safe practices, sustainable forest management and reconciliation with Indigenous peoples.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Generate net direct revenue and indirect provincial government revenue over the business cycle.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>
              <a:effectLst/>
              <a:ea typeface="Arial" panose="020B0604020202020204" pitchFamily="34" charset="0"/>
            </a:endParaRP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20716" y="473608"/>
            <a:ext cx="5433848" cy="8510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CA" sz="4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Background</a:t>
            </a:r>
          </a:p>
        </p:txBody>
      </p:sp>
      <p:pic>
        <p:nvPicPr>
          <p:cNvPr id="7" name="Picture 6" descr="BCTS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17871" y="5669955"/>
            <a:ext cx="2023234" cy="89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26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/>
          <p:cNvSpPr txBox="1">
            <a:spLocks/>
          </p:cNvSpPr>
          <p:nvPr/>
        </p:nvSpPr>
        <p:spPr>
          <a:xfrm>
            <a:off x="421004" y="2077208"/>
            <a:ext cx="8917305" cy="42973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For the purposes of Forest Act s. 81.1 (which is enabled by the CP/RP Regulation) ensuring BCTS generates representative MPS cost and price data from it’s operating areas is a government objective.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BCTS Babine requires updated operating areas as they are no longer representative of the THLB (primarily for Marginal Sawlog in the Bulkley)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20716" y="473608"/>
            <a:ext cx="5433848" cy="8510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CA" sz="4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Background</a:t>
            </a:r>
          </a:p>
        </p:txBody>
      </p:sp>
      <p:pic>
        <p:nvPicPr>
          <p:cNvPr id="7" name="Picture 6" descr="BCTS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17871" y="5669955"/>
            <a:ext cx="2023234" cy="89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74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/>
          <p:cNvSpPr txBox="1">
            <a:spLocks/>
          </p:cNvSpPr>
          <p:nvPr/>
        </p:nvSpPr>
        <p:spPr>
          <a:xfrm>
            <a:off x="421004" y="2077208"/>
            <a:ext cx="8917305" cy="42973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Historically non legal ‘chart area’ or ‘operating area’ agreements (OAA’s), characterized as ‘gentlemen’s agreements’ have guided licensee and BCTS development within TSA’s.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OAA’s are not legal documents under forestry legislation.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These is no basis in legislation for BCTS to co-sign an OAA.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BCTS has no authority to lead or be a participant in a joint process with licenses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>
              <a:effectLst/>
              <a:ea typeface="Arial" panose="020B0604020202020204" pitchFamily="34" charset="0"/>
            </a:endParaRP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20716" y="473608"/>
            <a:ext cx="5433848" cy="8510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CA" sz="4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Background</a:t>
            </a:r>
          </a:p>
        </p:txBody>
      </p:sp>
      <p:pic>
        <p:nvPicPr>
          <p:cNvPr id="7" name="Picture 6" descr="BCTS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17871" y="5669955"/>
            <a:ext cx="2023234" cy="89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492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/>
          <p:cNvSpPr txBox="1">
            <a:spLocks/>
          </p:cNvSpPr>
          <p:nvPr/>
        </p:nvSpPr>
        <p:spPr>
          <a:xfrm>
            <a:off x="421004" y="2077208"/>
            <a:ext cx="8917305" cy="42973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BCTS will address its mandate through the fair and equitable re-distribution of the TSA timber profile, using the BCTS Selection Process.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20716" y="473608"/>
            <a:ext cx="5433848" cy="8510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CA" sz="4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Background</a:t>
            </a:r>
          </a:p>
        </p:txBody>
      </p:sp>
      <p:pic>
        <p:nvPicPr>
          <p:cNvPr id="7" name="Picture 6" descr="BCTS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17871" y="5669955"/>
            <a:ext cx="2023234" cy="89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42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/>
          <p:cNvSpPr txBox="1">
            <a:spLocks/>
          </p:cNvSpPr>
          <p:nvPr/>
        </p:nvSpPr>
        <p:spPr>
          <a:xfrm>
            <a:off x="421004" y="2077208"/>
            <a:ext cx="8917305" cy="42973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Notification of process.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Hiring a 3rd party (contractor) to prepare the data and conduct the analysis.</a:t>
            </a:r>
            <a:endParaRPr lang="en-C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>
                <a:effectLst/>
                <a:ea typeface="Arial" panose="020B0604020202020204" pitchFamily="34" charset="0"/>
              </a:rPr>
              <a:t>Establish base </a:t>
            </a:r>
            <a:r>
              <a:rPr lang="en-US" sz="2400" dirty="0">
                <a:effectLst/>
                <a:ea typeface="Arial" panose="020B0604020202020204" pitchFamily="34" charset="0"/>
              </a:rPr>
              <a:t>data set and current merchantable mature (CMM) definition.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effectLst/>
                <a:ea typeface="Arial" panose="020B0604020202020204" pitchFamily="34" charset="0"/>
              </a:rPr>
              <a:t>BCTS and licensees respectively to have 2 years of WIP/ADV and cutting permit volume removed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effectLst/>
                <a:ea typeface="Arial" panose="020B0604020202020204" pitchFamily="34" charset="0"/>
              </a:rPr>
              <a:t>Remove hard constraints (Parks, CORE’s </a:t>
            </a:r>
            <a:r>
              <a:rPr lang="en-US" sz="2000" dirty="0" err="1">
                <a:effectLst/>
                <a:ea typeface="Arial" panose="020B0604020202020204" pitchFamily="34" charset="0"/>
              </a:rPr>
              <a:t>etc</a:t>
            </a:r>
            <a:r>
              <a:rPr lang="en-US" sz="2000" dirty="0">
                <a:effectLst/>
                <a:ea typeface="Arial" panose="020B0604020202020204" pitchFamily="34" charset="0"/>
              </a:rPr>
              <a:t>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effectLst/>
                <a:ea typeface="Arial" panose="020B0604020202020204" pitchFamily="34" charset="0"/>
              </a:rPr>
              <a:t>Maintain planning cells within existing operating areas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effectLst/>
                <a:ea typeface="Arial" panose="020B0604020202020204" pitchFamily="34" charset="0"/>
              </a:rPr>
              <a:t>Select cells that are appropriate operationally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effectLst/>
                <a:ea typeface="Arial" panose="020B0604020202020204" pitchFamily="34" charset="0"/>
              </a:rPr>
              <a:t>Determine cells of high importance to licensees, i.e. core areas in proximity to camps, </a:t>
            </a:r>
            <a:r>
              <a:rPr lang="en-US" sz="2000" dirty="0" err="1">
                <a:effectLst/>
                <a:ea typeface="Arial" panose="020B0604020202020204" pitchFamily="34" charset="0"/>
              </a:rPr>
              <a:t>etc</a:t>
            </a:r>
            <a:endParaRPr lang="en-US" sz="2000" dirty="0">
              <a:effectLst/>
              <a:ea typeface="Arial" panose="020B0604020202020204" pitchFamily="34" charset="0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000" dirty="0">
              <a:effectLst/>
              <a:ea typeface="Arial" panose="020B0604020202020204" pitchFamily="34" charset="0"/>
            </a:endParaRP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20716" y="473608"/>
            <a:ext cx="5433848" cy="8510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CA" sz="4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Overview of Process</a:t>
            </a:r>
          </a:p>
        </p:txBody>
      </p:sp>
      <p:pic>
        <p:nvPicPr>
          <p:cNvPr id="7" name="Picture 6" descr="BCTS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17871" y="5669955"/>
            <a:ext cx="2023234" cy="89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589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/>
          <p:cNvSpPr txBox="1">
            <a:spLocks/>
          </p:cNvSpPr>
          <p:nvPr/>
        </p:nvSpPr>
        <p:spPr>
          <a:xfrm>
            <a:off x="421004" y="2077208"/>
            <a:ext cx="8917305" cy="42973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Determine TSA CMM and share proportionally based on apportionment and partitions.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Select planning cells to achieve targets.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Summarize results.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First Nations consultation, Licencee review and comment.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CP/RP Regulation – Cabinet Approval.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>
                <a:effectLst/>
                <a:ea typeface="Arial" panose="020B0604020202020204" pitchFamily="34" charset="0"/>
              </a:rPr>
              <a:t>Anticipated timeline ~ year to year and a half to complete.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20716" y="473608"/>
            <a:ext cx="5433848" cy="8510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CA" sz="4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Overview of Process</a:t>
            </a:r>
          </a:p>
        </p:txBody>
      </p:sp>
      <p:pic>
        <p:nvPicPr>
          <p:cNvPr id="7" name="Picture 6" descr="BCTS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17871" y="5669955"/>
            <a:ext cx="2023234" cy="89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044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/>
          <p:cNvSpPr txBox="1">
            <a:spLocks/>
          </p:cNvSpPr>
          <p:nvPr/>
        </p:nvSpPr>
        <p:spPr>
          <a:xfrm>
            <a:off x="3120716" y="473608"/>
            <a:ext cx="5433848" cy="8510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CA" sz="4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Questions</a:t>
            </a:r>
          </a:p>
        </p:txBody>
      </p:sp>
      <p:pic>
        <p:nvPicPr>
          <p:cNvPr id="3" name="Picture 2" descr="BCTS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84822" y="5625886"/>
            <a:ext cx="2023234" cy="8938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635b1c4-5eaf-4911-928a-395cd7a57003">
      <UserInfo>
        <DisplayName>Lornie, Ceara E FLNR:EX</DisplayName>
        <AccountId>1602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55CE615AD1594891B7492B120F2E32" ma:contentTypeVersion="1" ma:contentTypeDescription="Create a new document." ma:contentTypeScope="" ma:versionID="b37728dc5de7cf3806b291aaeff4fec1">
  <xsd:schema xmlns:xsd="http://www.w3.org/2001/XMLSchema" xmlns:xs="http://www.w3.org/2001/XMLSchema" xmlns:p="http://schemas.microsoft.com/office/2006/metadata/properties" xmlns:ns2="e635b1c4-5eaf-4911-928a-395cd7a57003" targetNamespace="http://schemas.microsoft.com/office/2006/metadata/properties" ma:root="true" ma:fieldsID="e324e8f72be96566495b08165e27e968" ns2:_="">
    <xsd:import namespace="e635b1c4-5eaf-4911-928a-395cd7a57003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35b1c4-5eaf-4911-928a-395cd7a570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B54006-9F9E-415F-8171-5E20ABFD06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B7A0E0-53F2-4879-A268-17DDF5671ACC}">
  <ds:schemaRefs>
    <ds:schemaRef ds:uri="http://purl.org/dc/terms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e635b1c4-5eaf-4911-928a-395cd7a57003"/>
    <ds:schemaRef ds:uri="http://schemas.microsoft.com/office/2006/documentManagement/typ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FB95026-8E1E-420E-A2CA-54C99E9E92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35b1c4-5eaf-4911-928a-395cd7a570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24062</TotalTime>
  <Words>403</Words>
  <Application>Microsoft Office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Custom Design</vt:lpstr>
      <vt:lpstr>2_Custom Design</vt:lpstr>
      <vt:lpstr>5_Custom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Presentation</dc:title>
  <dc:creator>Brenda Jones</dc:creator>
  <cp:lastModifiedBy>Johnston, Jessica FOR:EX</cp:lastModifiedBy>
  <cp:revision>493</cp:revision>
  <dcterms:created xsi:type="dcterms:W3CDTF">2016-08-04T03:34:03Z</dcterms:created>
  <dcterms:modified xsi:type="dcterms:W3CDTF">2022-10-06T19:20:09Z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0x0101000F55CE615AD1594891B7492B120F2E32</vt:lpwstr>
  </property>
</Properties>
</file>